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7"/>
  </p:notesMasterIdLst>
  <p:sldIdLst>
    <p:sldId id="256" r:id="rId2"/>
    <p:sldId id="264" r:id="rId3"/>
    <p:sldId id="266" r:id="rId4"/>
    <p:sldId id="260" r:id="rId5"/>
    <p:sldId id="269" r:id="rId6"/>
    <p:sldId id="267" r:id="rId7"/>
    <p:sldId id="271" r:id="rId8"/>
    <p:sldId id="270" r:id="rId9"/>
    <p:sldId id="275" r:id="rId10"/>
    <p:sldId id="274" r:id="rId11"/>
    <p:sldId id="262" r:id="rId12"/>
    <p:sldId id="273" r:id="rId13"/>
    <p:sldId id="276" r:id="rId14"/>
    <p:sldId id="27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F45440-2AC0-4153-A16F-325A35F5977D}">
          <p14:sldIdLst>
            <p14:sldId id="256"/>
            <p14:sldId id="264"/>
            <p14:sldId id="266"/>
            <p14:sldId id="260"/>
            <p14:sldId id="269"/>
            <p14:sldId id="267"/>
            <p14:sldId id="271"/>
            <p14:sldId id="270"/>
            <p14:sldId id="275"/>
            <p14:sldId id="274"/>
            <p14:sldId id="262"/>
            <p14:sldId id="273"/>
            <p14:sldId id="276"/>
            <p14:sldId id="27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7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98916-E30A-48B3-9D78-E6826AEC995D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52DF3-A049-40E1-9365-EDD4D4D5F0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07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7072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58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69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8125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88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93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76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02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680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798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82E6899-3BC5-4132-92EC-27AFAB186F99}" type="datetimeFigureOut">
              <a:rPr lang="ru-RU" smtClean="0"/>
              <a:t>08.05.2024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8E34FBA-3A14-4591-9548-3B29D4F60B2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62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47022" y="2368731"/>
            <a:ext cx="8824407" cy="2098226"/>
          </a:xfrm>
        </p:spPr>
        <p:txBody>
          <a:bodyPr/>
          <a:lstStyle/>
          <a:p>
            <a:r>
              <a:rPr lang="ru-RU" b="1" dirty="0" smtClean="0"/>
              <a:t>Музей-квартира </a:t>
            </a:r>
            <a:r>
              <a:rPr lang="ru-RU" b="1" dirty="0" err="1" smtClean="0"/>
              <a:t>Ф.м</a:t>
            </a:r>
            <a:r>
              <a:rPr lang="ru-RU" b="1" dirty="0" smtClean="0"/>
              <a:t>. достоевского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771763"/>
            <a:ext cx="8042031" cy="1086237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Создали студенты группы 1ИП1 колледжа МАДК </a:t>
            </a:r>
            <a:r>
              <a:rPr lang="ru-RU" dirty="0" err="1" smtClean="0"/>
              <a:t>им.Николаева</a:t>
            </a:r>
            <a:endParaRPr lang="ru-RU" dirty="0" smtClean="0"/>
          </a:p>
          <a:p>
            <a:r>
              <a:rPr lang="ru-RU" dirty="0" smtClean="0"/>
              <a:t>Дьяков Глеб и </a:t>
            </a:r>
            <a:r>
              <a:rPr lang="ru-RU" dirty="0" err="1" smtClean="0"/>
              <a:t>Навлютова</a:t>
            </a:r>
            <a:r>
              <a:rPr lang="ru-RU" dirty="0" smtClean="0"/>
              <a:t> </a:t>
            </a:r>
            <a:r>
              <a:rPr lang="ru-RU" dirty="0" err="1" smtClean="0"/>
              <a:t>Румия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705316" y="631488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Москва,2023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36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2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9257" y="-1"/>
            <a:ext cx="7189076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108558"/>
            <a:ext cx="4999256" cy="3749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4999256" cy="359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76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184635" cy="335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367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061261"/>
            <a:ext cx="6096000" cy="379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12718" y="-1"/>
            <a:ext cx="3083282" cy="306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673367"/>
            <a:ext cx="6096000" cy="318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6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22428" cy="3547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2428" y="0"/>
            <a:ext cx="6169572" cy="3547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547241"/>
            <a:ext cx="6022428" cy="331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2428" y="3547241"/>
            <a:ext cx="6169572" cy="331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45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268" y="1087826"/>
            <a:ext cx="10167931" cy="44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7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369" y="211015"/>
            <a:ext cx="923192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95043" y="665430"/>
            <a:ext cx="103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u="sng" dirty="0" smtClean="0">
                <a:latin typeface="Gabriola" panose="04040605051002020D02" pitchFamily="82" charset="0"/>
              </a:rPr>
              <a:t>План:</a:t>
            </a:r>
            <a:endParaRPr lang="ru-RU" sz="3600" b="1" u="sng" dirty="0">
              <a:latin typeface="Gabriola" panose="04040605051002020D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814" y="1138127"/>
            <a:ext cx="73276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3200" dirty="0">
                <a:latin typeface="Gabriola" panose="04040605051002020D02" pitchFamily="82" charset="0"/>
              </a:rPr>
              <a:t>Введение.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200" dirty="0">
                <a:latin typeface="Gabriola" panose="04040605051002020D02" pitchFamily="82" charset="0"/>
              </a:rPr>
              <a:t>Основная часть </a:t>
            </a:r>
            <a:r>
              <a:rPr lang="ru-RU" sz="3200" dirty="0" smtClean="0">
                <a:latin typeface="Gabriola" panose="04040605051002020D02" pitchFamily="82" charset="0"/>
              </a:rPr>
              <a:t>презентации: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ru-RU" sz="3200" dirty="0" smtClean="0">
                <a:latin typeface="Gabriola" panose="04040605051002020D02" pitchFamily="82" charset="0"/>
              </a:rPr>
              <a:t>Кто такой </a:t>
            </a:r>
            <a:r>
              <a:rPr lang="ru-RU" sz="3200" dirty="0" err="1" smtClean="0">
                <a:latin typeface="Gabriola" panose="04040605051002020D02" pitchFamily="82" charset="0"/>
              </a:rPr>
              <a:t>ДостоЕвский</a:t>
            </a:r>
            <a:r>
              <a:rPr lang="ru-RU" sz="3200" dirty="0" smtClean="0">
                <a:latin typeface="Gabriola" panose="04040605051002020D02" pitchFamily="82" charset="0"/>
              </a:rPr>
              <a:t>?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ru-RU" sz="3200" dirty="0" smtClean="0">
                <a:latin typeface="Gabriola" panose="04040605051002020D02" pitchFamily="82" charset="0"/>
              </a:rPr>
              <a:t>История рода </a:t>
            </a:r>
            <a:r>
              <a:rPr lang="ru-RU" sz="3200" dirty="0" err="1" smtClean="0">
                <a:latin typeface="Gabriola" panose="04040605051002020D02" pitchFamily="82" charset="0"/>
              </a:rPr>
              <a:t>ДостоЕвских</a:t>
            </a:r>
            <a:r>
              <a:rPr lang="ru-RU" sz="3200" dirty="0" smtClean="0">
                <a:latin typeface="Gabriola" panose="04040605051002020D02" pitchFamily="82" charset="0"/>
              </a:rPr>
              <a:t>?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ru-RU" sz="3200" dirty="0" smtClean="0">
                <a:latin typeface="Gabriola" panose="04040605051002020D02" pitchFamily="82" charset="0"/>
              </a:rPr>
              <a:t>Как прошло детство и учёба </a:t>
            </a:r>
            <a:r>
              <a:rPr lang="ru-RU" sz="3200" dirty="0" err="1" smtClean="0">
                <a:latin typeface="Gabriola" panose="04040605051002020D02" pitchFamily="82" charset="0"/>
              </a:rPr>
              <a:t>ДостоЕвского</a:t>
            </a:r>
            <a:r>
              <a:rPr lang="ru-RU" sz="3200" dirty="0" smtClean="0">
                <a:latin typeface="Gabriola" panose="04040605051002020D02" pitchFamily="82" charset="0"/>
              </a:rPr>
              <a:t>?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ru-RU" sz="3200" dirty="0" smtClean="0">
                <a:latin typeface="Gabriola" panose="04040605051002020D02" pitchFamily="82" charset="0"/>
              </a:rPr>
              <a:t>Жизнь и творчество Михаила </a:t>
            </a:r>
            <a:r>
              <a:rPr lang="ru-RU" sz="3200" dirty="0" err="1" smtClean="0">
                <a:latin typeface="Gabriola" panose="04040605051002020D02" pitchFamily="82" charset="0"/>
              </a:rPr>
              <a:t>ДостоЕвского</a:t>
            </a:r>
            <a:r>
              <a:rPr lang="ru-RU" sz="3200" dirty="0" smtClean="0">
                <a:latin typeface="Gabriola" panose="04040605051002020D02" pitchFamily="82" charset="0"/>
              </a:rPr>
              <a:t>?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ru-RU" sz="3200" dirty="0" smtClean="0">
                <a:latin typeface="Gabriola" panose="04040605051002020D02" pitchFamily="82" charset="0"/>
              </a:rPr>
              <a:t>Смерть Ф.М. </a:t>
            </a:r>
            <a:r>
              <a:rPr lang="ru-RU" sz="3200" dirty="0" err="1" smtClean="0">
                <a:latin typeface="Gabriola" panose="04040605051002020D02" pitchFamily="82" charset="0"/>
              </a:rPr>
              <a:t>ДостоЕвского</a:t>
            </a:r>
            <a:r>
              <a:rPr lang="ru-RU" sz="3200" dirty="0" smtClean="0">
                <a:latin typeface="Gabriola" panose="04040605051002020D02" pitchFamily="82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 smtClean="0">
                <a:latin typeface="Gabriola" panose="04040605051002020D02" pitchFamily="82" charset="0"/>
              </a:rPr>
              <a:t>Переводы, комнаты посвящённые произведению </a:t>
            </a:r>
          </a:p>
          <a:p>
            <a:r>
              <a:rPr lang="ru-RU" sz="3200" dirty="0" smtClean="0">
                <a:latin typeface="Gabriola" panose="04040605051002020D02" pitchFamily="82" charset="0"/>
              </a:rPr>
              <a:t>Преступлению и Наказанию.</a:t>
            </a:r>
          </a:p>
        </p:txBody>
      </p:sp>
    </p:spTree>
    <p:extLst>
      <p:ext uri="{BB962C8B-B14F-4D97-AF65-F5344CB8AC3E}">
        <p14:creationId xmlns:p14="http://schemas.microsoft.com/office/powerpoint/2010/main" val="389476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04041" y="3281461"/>
            <a:ext cx="1114622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Gabriola" panose="04040605051002020D02" pitchFamily="82" charset="0"/>
              </a:rPr>
              <a:t>Москва лежит в основе личности Достоевского. Здесь он родился и провёл </a:t>
            </a:r>
            <a:r>
              <a:rPr lang="ru-RU" sz="2000" dirty="0" smtClean="0">
                <a:latin typeface="Gabriola" panose="04040605051002020D02" pitchFamily="82" charset="0"/>
              </a:rPr>
              <a:t>детские годы, </a:t>
            </a:r>
            <a:r>
              <a:rPr lang="ru-RU" sz="2000" dirty="0">
                <a:latin typeface="Gabriola" panose="04040605051002020D02" pitchFamily="82" charset="0"/>
              </a:rPr>
              <a:t>открылись ему тайны жизни и смерти, духа и </a:t>
            </a:r>
            <a:r>
              <a:rPr lang="ru-RU" sz="2000" dirty="0" smtClean="0">
                <a:latin typeface="Gabriola" panose="04040605051002020D02" pitchFamily="82" charset="0"/>
              </a:rPr>
              <a:t>плоти. Достоевский с </a:t>
            </a:r>
            <a:r>
              <a:rPr lang="ru-RU" sz="2000" dirty="0">
                <a:latin typeface="Gabriola" panose="04040605051002020D02" pitchFamily="82" charset="0"/>
              </a:rPr>
              <a:t>глубокой отзывчивостью </a:t>
            </a:r>
            <a:r>
              <a:rPr lang="ru-RU" sz="2000" dirty="0" smtClean="0">
                <a:latin typeface="Gabriola" panose="04040605051002020D02" pitchFamily="82" charset="0"/>
              </a:rPr>
              <a:t>воспринял суровую сторону </a:t>
            </a:r>
            <a:r>
              <a:rPr lang="ru-RU" sz="2000" dirty="0">
                <a:latin typeface="Gabriola" panose="04040605051002020D02" pitchFamily="82" charset="0"/>
              </a:rPr>
              <a:t>жизни, которою </a:t>
            </a:r>
            <a:r>
              <a:rPr lang="ru-RU" sz="2000" dirty="0" smtClean="0">
                <a:latin typeface="Gabriola" panose="04040605051002020D02" pitchFamily="82" charset="0"/>
              </a:rPr>
              <a:t>жил. Мариинская больница </a:t>
            </a:r>
            <a:r>
              <a:rPr lang="ru-RU" sz="2000" dirty="0">
                <a:latin typeface="Gabriola" panose="04040605051002020D02" pitchFamily="82" charset="0"/>
              </a:rPr>
              <a:t>для бедных, где </a:t>
            </a:r>
            <a:r>
              <a:rPr lang="ru-RU" sz="2000" dirty="0" smtClean="0">
                <a:latin typeface="Gabriola" panose="04040605051002020D02" pitchFamily="82" charset="0"/>
              </a:rPr>
              <a:t>служил врачом отец, был рядом с их жильем. Больница </a:t>
            </a:r>
            <a:r>
              <a:rPr lang="ru-RU" sz="2000" dirty="0">
                <a:latin typeface="Gabriola" panose="04040605051002020D02" pitchFamily="82" charset="0"/>
              </a:rPr>
              <a:t>была учреждена в 1806 по повелению императора Александра </a:t>
            </a:r>
            <a:r>
              <a:rPr lang="ru-RU" sz="2000" dirty="0" smtClean="0">
                <a:latin typeface="Gabriola" panose="04040605051002020D02" pitchFamily="82" charset="0"/>
              </a:rPr>
              <a:t>|и </a:t>
            </a:r>
            <a:r>
              <a:rPr lang="ru-RU" sz="2000" dirty="0">
                <a:latin typeface="Gabriola" panose="04040605051002020D02" pitchFamily="82" charset="0"/>
              </a:rPr>
              <a:t>предназначалась для оказания безвозмездной помощи людям «всякого </a:t>
            </a:r>
            <a:r>
              <a:rPr lang="ru-RU" sz="2000" dirty="0" smtClean="0">
                <a:latin typeface="Gabriola" panose="04040605051002020D02" pitchFamily="82" charset="0"/>
              </a:rPr>
              <a:t>состояния</a:t>
            </a:r>
            <a:r>
              <a:rPr lang="ru-RU" sz="2000" dirty="0">
                <a:latin typeface="Gabriola" panose="04040605051002020D02" pitchFamily="82" charset="0"/>
              </a:rPr>
              <a:t>, пола и возраста</a:t>
            </a:r>
            <a:r>
              <a:rPr lang="ru-RU" sz="2000" dirty="0" smtClean="0">
                <a:latin typeface="Gabriola" panose="04040605051002020D02" pitchFamily="82" charset="0"/>
              </a:rPr>
              <a:t>, </a:t>
            </a:r>
            <a:r>
              <a:rPr lang="ru-RU" sz="2000" dirty="0">
                <a:latin typeface="Gabriola" panose="04040605051002020D02" pitchFamily="82" charset="0"/>
              </a:rPr>
              <a:t>бедным и неимущим». </a:t>
            </a:r>
            <a:r>
              <a:rPr lang="ru-RU" sz="2000" dirty="0" smtClean="0">
                <a:latin typeface="Gabriola" panose="04040605051002020D02" pitchFamily="82" charset="0"/>
              </a:rPr>
              <a:t>Это было постоянно </a:t>
            </a:r>
            <a:r>
              <a:rPr lang="ru-RU" sz="2000" dirty="0">
                <a:latin typeface="Gabriola" panose="04040605051002020D02" pitchFamily="82" charset="0"/>
              </a:rPr>
              <a:t>на виду, </a:t>
            </a:r>
            <a:r>
              <a:rPr lang="ru-RU" sz="2000" dirty="0" smtClean="0">
                <a:latin typeface="Gabriola" panose="04040605051002020D02" pitchFamily="82" charset="0"/>
              </a:rPr>
              <a:t>вызывало отклик, заставляло </a:t>
            </a:r>
            <a:r>
              <a:rPr lang="ru-RU" sz="2000" dirty="0">
                <a:latin typeface="Gabriola" panose="04040605051002020D02" pitchFamily="82" charset="0"/>
              </a:rPr>
              <a:t>задумываться о вечных вопросах. </a:t>
            </a:r>
            <a:r>
              <a:rPr lang="ru-RU" sz="2000" dirty="0" smtClean="0">
                <a:latin typeface="Gabriola" panose="04040605051002020D02" pitchFamily="82" charset="0"/>
              </a:rPr>
              <a:t>Пробуждалось сострадание</a:t>
            </a:r>
            <a:r>
              <a:rPr lang="ru-RU" sz="2000" dirty="0">
                <a:latin typeface="Gabriola" panose="04040605051002020D02" pitchFamily="82" charset="0"/>
              </a:rPr>
              <a:t>, воспитывалось милосердие, прививались уроки </a:t>
            </a:r>
            <a:r>
              <a:rPr lang="ru-RU" sz="2000" dirty="0" smtClean="0">
                <a:latin typeface="Gabriola" panose="04040605051002020D02" pitchFamily="82" charset="0"/>
              </a:rPr>
              <a:t>деятельной помощи. Специфический </a:t>
            </a:r>
            <a:r>
              <a:rPr lang="ru-RU" sz="2000" dirty="0">
                <a:latin typeface="Gabriola" panose="04040605051002020D02" pitchFamily="82" charset="0"/>
              </a:rPr>
              <a:t>мир Мариинской больницы для бедных навсегда вошёл в </a:t>
            </a:r>
            <a:r>
              <a:rPr lang="ru-RU" sz="2000" dirty="0" smtClean="0">
                <a:latin typeface="Gabriola" panose="04040605051002020D02" pitchFamily="82" charset="0"/>
              </a:rPr>
              <a:t>душу Достоевского</a:t>
            </a:r>
            <a:r>
              <a:rPr lang="ru-RU" sz="2000" dirty="0">
                <a:latin typeface="Gabriola" panose="04040605051002020D02" pitchFamily="82" charset="0"/>
              </a:rPr>
              <a:t>. Не случайно, свой первый роман он назвал «</a:t>
            </a:r>
            <a:r>
              <a:rPr lang="ru-RU" sz="2000" dirty="0" smtClean="0">
                <a:latin typeface="Gabriola" panose="04040605051002020D02" pitchFamily="82" charset="0"/>
              </a:rPr>
              <a:t>Бедные люди»! Здесь </a:t>
            </a:r>
            <a:r>
              <a:rPr lang="ru-RU" sz="2000" dirty="0">
                <a:latin typeface="Gabriola" panose="04040605051002020D02" pitchFamily="82" charset="0"/>
              </a:rPr>
              <a:t>была </a:t>
            </a:r>
            <a:r>
              <a:rPr lang="ru-RU" sz="2000" dirty="0" smtClean="0">
                <a:latin typeface="Gabriola" panose="04040605051002020D02" pitchFamily="82" charset="0"/>
              </a:rPr>
              <a:t>та почва</a:t>
            </a:r>
            <a:r>
              <a:rPr lang="ru-RU" sz="2000" dirty="0">
                <a:latin typeface="Gabriola" panose="04040605051002020D02" pitchFamily="82" charset="0"/>
              </a:rPr>
              <a:t>, о которой он, спустя годы, будет писать, как о единственной основе </a:t>
            </a:r>
            <a:r>
              <a:rPr lang="ru-RU" sz="2000" dirty="0" smtClean="0">
                <a:latin typeface="Gabriola" panose="04040605051002020D02" pitchFamily="82" charset="0"/>
              </a:rPr>
              <a:t>русской цивилизации. В </a:t>
            </a:r>
            <a:r>
              <a:rPr lang="ru-RU" sz="2000" dirty="0">
                <a:latin typeface="Gabriola" panose="04040605051002020D02" pitchFamily="82" charset="0"/>
              </a:rPr>
              <a:t>подмосковном имении Даровое, которое Достоевские приобрели в 1831 и </a:t>
            </a:r>
            <a:r>
              <a:rPr lang="ru-RU" sz="2000" dirty="0" smtClean="0">
                <a:latin typeface="Gabriola" panose="04040605051002020D02" pitchFamily="82" charset="0"/>
              </a:rPr>
              <a:t>где в </a:t>
            </a:r>
            <a:r>
              <a:rPr lang="ru-RU" sz="2000" dirty="0">
                <a:latin typeface="Gabriola" panose="04040605051002020D02" pitchFamily="82" charset="0"/>
              </a:rPr>
              <a:t>1832-1836 будущий писатель провёл несколько счастливых летних месяцев, </a:t>
            </a:r>
            <a:r>
              <a:rPr lang="ru-RU" sz="2000" dirty="0" smtClean="0">
                <a:latin typeface="Gabriola" panose="04040605051002020D02" pitchFamily="82" charset="0"/>
              </a:rPr>
              <a:t>он открыл </a:t>
            </a:r>
            <a:r>
              <a:rPr lang="ru-RU" sz="2000" dirty="0">
                <a:latin typeface="Gabriola" panose="04040605051002020D02" pitchFamily="82" charset="0"/>
              </a:rPr>
              <a:t>для себя русскую </a:t>
            </a:r>
            <a:r>
              <a:rPr lang="ru-RU" sz="2000" dirty="0" smtClean="0">
                <a:latin typeface="Gabriola" panose="04040605051002020D02" pitchFamily="82" charset="0"/>
              </a:rPr>
              <a:t>деревню, простой </a:t>
            </a:r>
            <a:r>
              <a:rPr lang="ru-RU" sz="2000" dirty="0">
                <a:latin typeface="Gabriola" panose="04040605051002020D02" pitchFamily="82" charset="0"/>
              </a:rPr>
              <a:t>и непритязательный пейзаж </a:t>
            </a:r>
            <a:r>
              <a:rPr lang="ru-RU" sz="2000" dirty="0" smtClean="0">
                <a:latin typeface="Gabriola" panose="04040605051002020D02" pitchFamily="82" charset="0"/>
              </a:rPr>
              <a:t>которой хранился </a:t>
            </a:r>
            <a:r>
              <a:rPr lang="ru-RU" sz="2000" dirty="0">
                <a:latin typeface="Gabriola" panose="04040605051002020D02" pitchFamily="82" charset="0"/>
              </a:rPr>
              <a:t>в его памяти до конца </a:t>
            </a:r>
            <a:r>
              <a:rPr lang="ru-RU" sz="2000" dirty="0" smtClean="0">
                <a:latin typeface="Gabriola" panose="04040605051002020D02" pitchFamily="82" charset="0"/>
              </a:rPr>
              <a:t>дней.  Музей большой, </a:t>
            </a:r>
            <a:r>
              <a:rPr lang="ru-RU" sz="2000" dirty="0">
                <a:latin typeface="Gabriola" panose="04040605051002020D02" pitchFamily="82" charset="0"/>
              </a:rPr>
              <a:t>экспозиция на 3 этажах, 25 залов. Открылся в 1928 году.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14" y="157656"/>
            <a:ext cx="4291344" cy="32185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648" y="122771"/>
            <a:ext cx="4297378" cy="32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246184"/>
            <a:ext cx="9601200" cy="1913692"/>
          </a:xfrm>
        </p:spPr>
        <p:txBody>
          <a:bodyPr/>
          <a:lstStyle/>
          <a:p>
            <a:r>
              <a:rPr lang="ru-RU" dirty="0"/>
              <a:t>З</a:t>
            </a:r>
            <a:r>
              <a:rPr lang="ru-RU" dirty="0" smtClean="0"/>
              <a:t>десь располагалась гостиная и стол за которым семья садилась и читала книги. И когда родители уставали за них читали уже дети. Они устраивали музыкальные концерты.</a:t>
            </a:r>
          </a:p>
          <a:p>
            <a:r>
              <a:rPr lang="ru-RU" dirty="0" smtClean="0"/>
              <a:t>А за этой перегородкой уже располагалось личное пространство семьи, там располагалось спальня родителей.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23" y="2264475"/>
            <a:ext cx="4995244" cy="400343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8455" y="2264475"/>
            <a:ext cx="5219464" cy="400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07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72"/>
          <a:stretch/>
        </p:blipFill>
        <p:spPr>
          <a:xfrm>
            <a:off x="760491" y="0"/>
            <a:ext cx="5208813" cy="369381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6532" y="3757189"/>
            <a:ext cx="5789187" cy="26051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1505" y="416458"/>
            <a:ext cx="5479240" cy="27432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415" y="3829616"/>
            <a:ext cx="4381877" cy="27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59691" y="147418"/>
            <a:ext cx="1130493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Gabriola" panose="04040605051002020D02" pitchFamily="82" charset="0"/>
              </a:rPr>
              <a:t>Фёдор Михайлович Достоевский – великий русский писатель-реалист, классик мировой литературы, один из самых знаменитых и читаемых русских авторов за рубежом</a:t>
            </a:r>
            <a:r>
              <a:rPr lang="ru-RU" sz="2400" dirty="0" smtClean="0">
                <a:latin typeface="Gabriola" panose="04040605051002020D02" pitchFamily="82" charset="0"/>
              </a:rPr>
              <a:t>. Мама Д. – Мария Фёдоровна Нечаева, отец – Михаил Андреевич Достоевский. В семье 7 детей, 1 ребёнок умер в младенчестве (3 девочек и мальчиков). Их род живёт больше 500 лет. </a:t>
            </a:r>
            <a:r>
              <a:rPr lang="ru-RU" sz="2400" dirty="0">
                <a:latin typeface="Gabriola" panose="04040605051002020D02" pitchFamily="82" charset="0"/>
              </a:rPr>
              <a:t>Род Достоевских берёт своё начало от боярина Данилы Ивановича </a:t>
            </a:r>
            <a:r>
              <a:rPr lang="ru-RU" sz="2400" dirty="0" err="1" smtClean="0">
                <a:latin typeface="Gabriola" panose="04040605051002020D02" pitchFamily="82" charset="0"/>
              </a:rPr>
              <a:t>Иртищева</a:t>
            </a:r>
            <a:r>
              <a:rPr lang="ru-RU" sz="2400" dirty="0" smtClean="0">
                <a:latin typeface="Gabriola" panose="04040605051002020D02" pitchFamily="82" charset="0"/>
              </a:rPr>
              <a:t>, </a:t>
            </a:r>
            <a:r>
              <a:rPr lang="ru-RU" sz="2400" dirty="0">
                <a:latin typeface="Gabriola" panose="04040605051002020D02" pitchFamily="82" charset="0"/>
              </a:rPr>
              <a:t> которому 6 октября 1506 года было пожаловано имение «</a:t>
            </a:r>
            <a:r>
              <a:rPr lang="ru-RU" sz="2400" dirty="0" err="1">
                <a:latin typeface="Gabriola" panose="04040605051002020D02" pitchFamily="82" charset="0"/>
              </a:rPr>
              <a:t>Достоев</a:t>
            </a:r>
            <a:r>
              <a:rPr lang="ru-RU" sz="2400" dirty="0">
                <a:latin typeface="Gabriola" panose="04040605051002020D02" pitchFamily="82" charset="0"/>
              </a:rPr>
              <a:t>» в </a:t>
            </a:r>
            <a:r>
              <a:rPr lang="ru-RU" sz="2400" dirty="0" err="1">
                <a:latin typeface="Gabriola" panose="04040605051002020D02" pitchFamily="82" charset="0"/>
              </a:rPr>
              <a:t>Поречской</a:t>
            </a:r>
            <a:r>
              <a:rPr lang="ru-RU" sz="2400" dirty="0">
                <a:latin typeface="Gabriola" panose="04040605051002020D02" pitchFamily="82" charset="0"/>
              </a:rPr>
              <a:t> волости </a:t>
            </a:r>
            <a:r>
              <a:rPr lang="ru-RU" sz="2400" dirty="0" err="1">
                <a:latin typeface="Gabriola" panose="04040605051002020D02" pitchFamily="82" charset="0"/>
              </a:rPr>
              <a:t>Пинского</a:t>
            </a:r>
            <a:r>
              <a:rPr lang="ru-RU" sz="2400" dirty="0">
                <a:latin typeface="Gabriola" panose="04040605051002020D02" pitchFamily="82" charset="0"/>
              </a:rPr>
              <a:t> уезда</a:t>
            </a:r>
            <a:r>
              <a:rPr lang="ru-RU" sz="2400" dirty="0" smtClean="0">
                <a:latin typeface="Gabriola" panose="04040605051002020D02" pitchFamily="82" charset="0"/>
              </a:rPr>
              <a:t>, правильно читается как </a:t>
            </a:r>
            <a:r>
              <a:rPr lang="ru-RU" sz="2400" dirty="0" err="1" smtClean="0">
                <a:latin typeface="Gabriola" panose="04040605051002020D02" pitchFamily="82" charset="0"/>
              </a:rPr>
              <a:t>ДостоЕвские</a:t>
            </a:r>
            <a:r>
              <a:rPr lang="ru-RU" sz="2400" dirty="0" smtClean="0">
                <a:latin typeface="Gabriola" panose="04040605051002020D02" pitchFamily="82" charset="0"/>
              </a:rPr>
              <a:t>! Александра Фёдоровна крестила всех своих племянников. Вышла замуж за </a:t>
            </a:r>
            <a:r>
              <a:rPr lang="ru-RU" sz="2400" dirty="0" err="1" smtClean="0">
                <a:latin typeface="Gabriola" panose="04040605051002020D02" pitchFamily="82" charset="0"/>
              </a:rPr>
              <a:t>Куманина</a:t>
            </a:r>
            <a:r>
              <a:rPr lang="ru-RU" sz="2400" dirty="0" smtClean="0">
                <a:latin typeface="Gabriola" panose="04040605051002020D02" pitchFamily="82" charset="0"/>
              </a:rPr>
              <a:t> (богатый, семья бездетная), мать Д. умерла в 1837 году(рано), отец умер вскоре после смерти матери. Когда начали дочерей выдавать замуж, дали преданное около 20 </a:t>
            </a:r>
            <a:r>
              <a:rPr lang="ru-RU" sz="2400" dirty="0" err="1" smtClean="0">
                <a:latin typeface="Gabriola" panose="04040605051002020D02" pitchFamily="82" charset="0"/>
              </a:rPr>
              <a:t>тыс</a:t>
            </a:r>
            <a:r>
              <a:rPr lang="ru-RU" sz="2400" dirty="0" smtClean="0">
                <a:latin typeface="Gabriola" panose="04040605051002020D02" pitchFamily="82" charset="0"/>
              </a:rPr>
              <a:t> рублей. ( в те времена можно было купить хлеб ржаной за 1 копейку, а за 5 </a:t>
            </a:r>
            <a:r>
              <a:rPr lang="ru-RU" sz="2400" dirty="0" err="1" smtClean="0">
                <a:latin typeface="Gabriola" panose="04040605051002020D02" pitchFamily="82" charset="0"/>
              </a:rPr>
              <a:t>копейек</a:t>
            </a:r>
            <a:r>
              <a:rPr lang="ru-RU" sz="2400" dirty="0" smtClean="0">
                <a:latin typeface="Gabriola" panose="04040605051002020D02" pitchFamily="82" charset="0"/>
              </a:rPr>
              <a:t> можно было купить полноценный обед). После смерти </a:t>
            </a:r>
            <a:r>
              <a:rPr lang="ru-RU" sz="2400" dirty="0" err="1" smtClean="0">
                <a:latin typeface="Gabriola" panose="04040605051002020D02" pitchFamily="82" charset="0"/>
              </a:rPr>
              <a:t>Куманиных</a:t>
            </a:r>
            <a:r>
              <a:rPr lang="ru-RU" sz="2400" dirty="0" smtClean="0">
                <a:latin typeface="Gabriola" panose="04040605051002020D02" pitchFamily="82" charset="0"/>
              </a:rPr>
              <a:t>, оставили завещание в 175 </a:t>
            </a:r>
            <a:r>
              <a:rPr lang="ru-RU" sz="2400" dirty="0" err="1" smtClean="0">
                <a:latin typeface="Gabriola" panose="04040605051002020D02" pitchFamily="82" charset="0"/>
              </a:rPr>
              <a:t>тыс</a:t>
            </a:r>
            <a:r>
              <a:rPr lang="ru-RU" sz="2400" dirty="0" smtClean="0">
                <a:latin typeface="Gabriola" panose="04040605051002020D02" pitchFamily="82" charset="0"/>
              </a:rPr>
              <a:t> рублей. (Братья и сёстры поссорились, и остались ни с чем).</a:t>
            </a:r>
          </a:p>
          <a:p>
            <a:pPr algn="just"/>
            <a:r>
              <a:rPr lang="ru-RU" sz="2400" dirty="0" smtClean="0">
                <a:latin typeface="Gabriola" panose="04040605051002020D02" pitchFamily="82" charset="0"/>
              </a:rPr>
              <a:t> </a:t>
            </a:r>
            <a:endParaRPr lang="ru-RU" sz="2400" dirty="0">
              <a:latin typeface="Gabriola" panose="04040605051002020D02" pitchFamily="82" charset="0"/>
            </a:endParaRPr>
          </a:p>
          <a:p>
            <a:pPr algn="just"/>
            <a:r>
              <a:rPr lang="ru-RU" sz="2400" dirty="0" smtClean="0">
                <a:latin typeface="Gabriola" panose="04040605051002020D02" pitchFamily="82" charset="0"/>
              </a:rPr>
              <a:t>Достоевский не имел собственного жилья, и только в Санкт-Петербурге поменял 20 адресов  на съёмных квартирах. Но в 1876 году с Анной Григорьевной Д. приобрёл небольшой дом (лечился).   Д. уроженец Москвы. Высшая форма человеческого существование? ( Сострадание) . В каждой комнате есть икона. Д. открыл в творчестве принцип истребление </a:t>
            </a:r>
            <a:r>
              <a:rPr lang="en-US" sz="2400" dirty="0" smtClean="0">
                <a:latin typeface="Gabriola" panose="04040605051002020D02" pitchFamily="82" charset="0"/>
              </a:rPr>
              <a:t>“</a:t>
            </a:r>
            <a:r>
              <a:rPr lang="ru-RU" sz="2400" dirty="0" smtClean="0">
                <a:latin typeface="Gabriola" panose="04040605051002020D02" pitchFamily="82" charset="0"/>
              </a:rPr>
              <a:t>тайны человека открыть,</a:t>
            </a:r>
            <a:r>
              <a:rPr lang="en-US" sz="2400" dirty="0" smtClean="0">
                <a:latin typeface="Gabriola" panose="04040605051002020D02" pitchFamily="82" charset="0"/>
              </a:rPr>
              <a:t> </a:t>
            </a:r>
            <a:r>
              <a:rPr lang="ru-RU" sz="2400" dirty="0" smtClean="0">
                <a:latin typeface="Gabriola" panose="04040605051002020D02" pitchFamily="82" charset="0"/>
              </a:rPr>
              <a:t>или человека в человеке найти</a:t>
            </a:r>
            <a:r>
              <a:rPr lang="en-US" sz="2400" dirty="0" smtClean="0">
                <a:latin typeface="Gabriola" panose="04040605051002020D02" pitchFamily="82" charset="0"/>
              </a:rPr>
              <a:t>”</a:t>
            </a:r>
            <a:r>
              <a:rPr lang="ru-RU" sz="2400" dirty="0" smtClean="0">
                <a:latin typeface="Gabriola" panose="04040605051002020D02" pitchFamily="82" charset="0"/>
              </a:rPr>
              <a:t>. Как сам Д. говорит </a:t>
            </a:r>
            <a:r>
              <a:rPr lang="en-US" sz="2400" dirty="0" smtClean="0">
                <a:latin typeface="Gabriola" panose="04040605051002020D02" pitchFamily="82" charset="0"/>
              </a:rPr>
              <a:t>“</a:t>
            </a:r>
            <a:r>
              <a:rPr lang="ru-RU" sz="2400" dirty="0" smtClean="0">
                <a:latin typeface="Gabriola" panose="04040605051002020D02" pitchFamily="82" charset="0"/>
              </a:rPr>
              <a:t>На чей взгляд и как посмотреть </a:t>
            </a:r>
            <a:r>
              <a:rPr lang="en-US" sz="2400" dirty="0" smtClean="0">
                <a:latin typeface="Gabriola" panose="04040605051002020D02" pitchFamily="82" charset="0"/>
              </a:rPr>
              <a:t>”</a:t>
            </a:r>
            <a:r>
              <a:rPr lang="ru-RU" sz="2400" dirty="0" smtClean="0">
                <a:latin typeface="Gabriola" panose="04040605051002020D02" pitchFamily="82" charset="0"/>
              </a:rPr>
              <a:t> </a:t>
            </a:r>
            <a:endParaRPr lang="ru-RU" sz="24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3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487" y="80057"/>
            <a:ext cx="4508936" cy="3381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2986" y="1100456"/>
            <a:ext cx="6296808" cy="47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317" y="3461759"/>
            <a:ext cx="4234711" cy="317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8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3451" y="95726"/>
            <a:ext cx="1125563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Gabriola" panose="04040605051002020D02" pitchFamily="82" charset="0"/>
              </a:rPr>
              <a:t>Образование Фёдор Михайлович Достоевский получил в Санкт-Петербурге (5 лет), военное заведение (закрытое). Получил профессии военного инженера. Д. утешало, что в заведении была большая библиотека. Через год брату Михаилу писал, </a:t>
            </a:r>
            <a:r>
              <a:rPr lang="en-US" sz="2400" dirty="0" smtClean="0">
                <a:latin typeface="Gabriola" panose="04040605051002020D02" pitchFamily="82" charset="0"/>
              </a:rPr>
              <a:t>“</a:t>
            </a:r>
            <a:r>
              <a:rPr lang="ru-RU" sz="2400" dirty="0" smtClean="0">
                <a:latin typeface="Gabriola" panose="04040605051002020D02" pitchFamily="82" charset="0"/>
              </a:rPr>
              <a:t>Я прочел всего Бальзака</a:t>
            </a:r>
            <a:r>
              <a:rPr lang="en-US" sz="2400" dirty="0" smtClean="0">
                <a:latin typeface="Gabriola" panose="04040605051002020D02" pitchFamily="82" charset="0"/>
              </a:rPr>
              <a:t>”</a:t>
            </a:r>
            <a:r>
              <a:rPr lang="ru-RU" sz="2400" dirty="0" smtClean="0">
                <a:latin typeface="Gabriola" panose="04040605051002020D02" pitchFamily="82" charset="0"/>
              </a:rPr>
              <a:t>  (Плодовитый, популярный писатель), и другие произведения читал. От Гомера до </a:t>
            </a:r>
            <a:r>
              <a:rPr lang="ru-RU" sz="2400" dirty="0" err="1" smtClean="0">
                <a:latin typeface="Gabriola" panose="04040605051002020D02" pitchFamily="82" charset="0"/>
              </a:rPr>
              <a:t>Шимера</a:t>
            </a:r>
            <a:r>
              <a:rPr lang="ru-RU" sz="2400" dirty="0" smtClean="0">
                <a:latin typeface="Gabriola" panose="04040605051002020D02" pitchFamily="82" charset="0"/>
              </a:rPr>
              <a:t>. Д. </a:t>
            </a:r>
            <a:r>
              <a:rPr lang="en-US" sz="2400" dirty="0" smtClean="0">
                <a:latin typeface="Gabriola" panose="04040605051002020D02" pitchFamily="82" charset="0"/>
              </a:rPr>
              <a:t>“</a:t>
            </a:r>
            <a:r>
              <a:rPr lang="ru-RU" sz="2400" dirty="0" smtClean="0">
                <a:latin typeface="Gabriola" panose="04040605051002020D02" pitchFamily="82" charset="0"/>
              </a:rPr>
              <a:t>Гениальный читатель</a:t>
            </a:r>
            <a:r>
              <a:rPr lang="en-US" sz="2400" dirty="0" smtClean="0">
                <a:latin typeface="Gabriola" panose="04040605051002020D02" pitchFamily="82" charset="0"/>
              </a:rPr>
              <a:t>”</a:t>
            </a:r>
            <a:r>
              <a:rPr lang="ru-RU" sz="2400" dirty="0" smtClean="0">
                <a:latin typeface="Gabriola" panose="04040605051002020D02" pitchFamily="82" charset="0"/>
              </a:rPr>
              <a:t>. В черчении был плох (Николай 1 и инспекция: какой дурак это чертил? (у крепости не было ворот)). Училище закончил в 1841 году. </a:t>
            </a:r>
          </a:p>
          <a:p>
            <a:endParaRPr lang="ru-RU" sz="2400" dirty="0">
              <a:latin typeface="Gabriola" panose="04040605051002020D02" pitchFamily="82" charset="0"/>
            </a:endParaRPr>
          </a:p>
          <a:p>
            <a:r>
              <a:rPr lang="ru-RU" sz="2400" dirty="0" smtClean="0">
                <a:latin typeface="Gabriola" panose="04040605051002020D02" pitchFamily="82" charset="0"/>
              </a:rPr>
              <a:t>В силу таланта только верил Михаил. Произведение Бедные люди принесли ему первую популярность, он дал прочитать своё произведение Григорьевичу, а тот пошёл оценивать вместе с Некрасовым произведение. Долго думали, и  они отправились к сильному критику того времени, к Белинскому, от него зависело почти всё (как воспримут нового писателя), Б. понравилось произведение Бедные люди, и выразился так </a:t>
            </a:r>
            <a:r>
              <a:rPr lang="en-US" sz="2400" dirty="0" smtClean="0">
                <a:latin typeface="Gabriola" panose="04040605051002020D02" pitchFamily="82" charset="0"/>
              </a:rPr>
              <a:t>“</a:t>
            </a:r>
            <a:r>
              <a:rPr lang="ru-RU" sz="2400" dirty="0">
                <a:latin typeface="Gabriola" panose="04040605051002020D02" pitchFamily="82" charset="0"/>
              </a:rPr>
              <a:t>Н</a:t>
            </a:r>
            <a:r>
              <a:rPr lang="ru-RU" sz="2400" dirty="0" smtClean="0">
                <a:latin typeface="Gabriola" panose="04040605051002020D02" pitchFamily="82" charset="0"/>
              </a:rPr>
              <a:t>овый Гоголь родился! Новый Гоголь явился!</a:t>
            </a:r>
            <a:r>
              <a:rPr lang="en-US" sz="2400" dirty="0" smtClean="0">
                <a:latin typeface="Gabriola" panose="04040605051002020D02" pitchFamily="82" charset="0"/>
              </a:rPr>
              <a:t>”</a:t>
            </a:r>
            <a:r>
              <a:rPr lang="ru-RU" sz="2400" dirty="0" smtClean="0">
                <a:latin typeface="Gabriola" panose="04040605051002020D02" pitchFamily="82" charset="0"/>
              </a:rPr>
              <a:t>. Д. очень порадовало, что Б. понравилось. Д. дружил с </a:t>
            </a:r>
            <a:r>
              <a:rPr lang="ru-RU" sz="2400" dirty="0" err="1" smtClean="0">
                <a:latin typeface="Gabriola" panose="04040605051002020D02" pitchFamily="82" charset="0"/>
              </a:rPr>
              <a:t>Петрошевцем</a:t>
            </a:r>
            <a:r>
              <a:rPr lang="ru-RU" sz="2400" dirty="0" smtClean="0">
                <a:latin typeface="Gabriola" panose="04040605051002020D02" pitchFamily="82" charset="0"/>
              </a:rPr>
              <a:t> (не был террористом), он работал и занимал должность в </a:t>
            </a:r>
            <a:r>
              <a:rPr lang="ru-RU" sz="2400" dirty="0" err="1" smtClean="0">
                <a:latin typeface="Gabriola" panose="04040605051002020D02" pitchFamily="82" charset="0"/>
              </a:rPr>
              <a:t>мид</a:t>
            </a:r>
            <a:r>
              <a:rPr lang="ru-RU" sz="2400" dirty="0" smtClean="0">
                <a:latin typeface="Gabriola" panose="04040605051002020D02" pitchFamily="82" charset="0"/>
              </a:rPr>
              <a:t>. П. давал Д. нецензурную для того времени литературу. В 1849 году всех П. 21 человек привезли на плац для совершения страшного приговора (расстрел).</a:t>
            </a:r>
          </a:p>
          <a:p>
            <a:r>
              <a:rPr lang="ru-RU" sz="2400" dirty="0" smtClean="0">
                <a:latin typeface="Gabriola" panose="04040605051002020D02" pitchFamily="82" charset="0"/>
              </a:rPr>
              <a:t>Позже Д. осознал свою ошибку. Идею не стоит выпускать на улицу, очень легко влиять на разум людей (до смуты может довести).  Николай 1 устроил спектакль и заменил приговор. Новый приговор звучал так, отправить их в каторгу. Следы от кандалов остались на всю жизнь, и изменилась походка</a:t>
            </a:r>
            <a:r>
              <a:rPr lang="en-US" sz="2400" dirty="0" smtClean="0">
                <a:latin typeface="Gabriola" panose="04040605051002020D02" pitchFamily="82" charset="0"/>
              </a:rPr>
              <a:t> </a:t>
            </a:r>
            <a:r>
              <a:rPr lang="ru-RU" sz="2400" dirty="0" smtClean="0">
                <a:latin typeface="Gabriola" panose="04040605051002020D02" pitchFamily="82" charset="0"/>
              </a:rPr>
              <a:t>у Д.. Заковали в Петербурге, расковали в Омском Остроге (10). Страшно представить себе тот факт, что Д. находился в тюрьме с настоящими преступниками. Читал на протяжении заключения </a:t>
            </a:r>
            <a:r>
              <a:rPr lang="ru-RU" sz="2400" dirty="0" err="1" smtClean="0">
                <a:latin typeface="Gabriola" panose="04040605051002020D02" pitchFamily="82" charset="0"/>
              </a:rPr>
              <a:t>Евангеле</a:t>
            </a:r>
            <a:r>
              <a:rPr lang="ru-RU" sz="2400" dirty="0" smtClean="0">
                <a:latin typeface="Gabriola" panose="04040605051002020D02" pitchFamily="8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34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855398" y="248886"/>
            <a:ext cx="110160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Gabriola" panose="04040605051002020D02" pitchFamily="82" charset="0"/>
              </a:rPr>
              <a:t>Первая жена Д. Мария Дмитриевна. Взаимная любовь, но постоянные ссоры. Умерла от чахотки. Д. заботился о пасынке. Второй женой Д. стала Анна Григорьевна, разница в возрасте 20 лет. Вместе 14 лет. Четверо детей, двое детей умерло. </a:t>
            </a:r>
          </a:p>
          <a:p>
            <a:endParaRPr lang="ru-RU" sz="3200" dirty="0">
              <a:latin typeface="Gabriola" panose="04040605051002020D02" pitchFamily="82" charset="0"/>
            </a:endParaRPr>
          </a:p>
          <a:p>
            <a:r>
              <a:rPr lang="ru-RU" sz="3200" dirty="0" smtClean="0">
                <a:latin typeface="Gabriola" panose="04040605051002020D02" pitchFamily="82" charset="0"/>
              </a:rPr>
              <a:t>После кончины Д. Анна Григорьевна начала создавать музей, то что осталось от Д.. Анна продолжала издавать его книги. </a:t>
            </a:r>
          </a:p>
        </p:txBody>
      </p:sp>
    </p:spTree>
    <p:extLst>
      <p:ext uri="{BB962C8B-B14F-4D97-AF65-F5344CB8AC3E}">
        <p14:creationId xmlns:p14="http://schemas.microsoft.com/office/powerpoint/2010/main" val="14801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982</TotalTime>
  <Words>770</Words>
  <Application>Microsoft Office PowerPoint</Application>
  <PresentationFormat>Широкоэкранный</PresentationFormat>
  <Paragraphs>27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Calibri</vt:lpstr>
      <vt:lpstr>Franklin Gothic Book</vt:lpstr>
      <vt:lpstr>Gabriola</vt:lpstr>
      <vt:lpstr>Wingdings</vt:lpstr>
      <vt:lpstr>Crop</vt:lpstr>
      <vt:lpstr>Музей-квартира Ф.м. достоевского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Фёдор Николаевич достоевский</dc:title>
  <dc:creator>Дьяков Глеб</dc:creator>
  <cp:lastModifiedBy>Учетная запись Майкрософт</cp:lastModifiedBy>
  <cp:revision>47</cp:revision>
  <dcterms:created xsi:type="dcterms:W3CDTF">2023-06-05T17:26:43Z</dcterms:created>
  <dcterms:modified xsi:type="dcterms:W3CDTF">2024-05-08T16:40:43Z</dcterms:modified>
</cp:coreProperties>
</file>